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1sNx9lkClnqa17Dy12imHAsLz6awlpLK-JylgvdA9AQwXWQ/viewform?vc=0&amp;c=0&amp;w=1" TargetMode="External"/><Relationship Id="rId2" Type="http://schemas.openxmlformats.org/officeDocument/2006/relationships/hyperlink" Target="https://www.quizyourfriends.com/take-quiz.php?id=2005241403379732&amp;lnk&amp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4" y="1298449"/>
            <a:ext cx="7285033" cy="1715208"/>
          </a:xfrm>
        </p:spPr>
        <p:txBody>
          <a:bodyPr>
            <a:normAutofit fontScale="90000"/>
          </a:bodyPr>
          <a:lstStyle/>
          <a:p>
            <a:r>
              <a:rPr lang="sr-Cyrl-RS" sz="4400" b="1" dirty="0" smtClean="0">
                <a:solidFill>
                  <a:schemeClr val="tx1"/>
                </a:solidFill>
              </a:rPr>
              <a:t>Час српског језика реализован          	путем учења на даљину</a:t>
            </a:r>
            <a:endParaRPr lang="sr-Latn-R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812165" cy="914400"/>
          </a:xfrm>
        </p:spPr>
        <p:txBody>
          <a:bodyPr/>
          <a:lstStyle/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Аутор: Неда Цвејић, професор српског језика и књижевности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Школа: ОШ „Наталија Нана Недељковић“, Крагујевац</a:t>
            </a:r>
            <a:endParaRPr lang="sr-Latn-R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0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Завршни део</a:t>
            </a:r>
            <a:br>
              <a:rPr lang="sr-Cyrl-RS" b="1" dirty="0" smtClean="0">
                <a:solidFill>
                  <a:schemeClr val="tx1"/>
                </a:solidFill>
              </a:rPr>
            </a:b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         часа  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Онлајн квиз: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Ученици су решавали задатке из квиза, претходно прочитавши наставникова упутства. У стриму учионице дискутовали су о решењима, образлагали своје одговоре, допуњавали једни друге, међусобно се помагали објашњењима. </a:t>
            </a:r>
          </a:p>
          <a:p>
            <a:endParaRPr lang="sr-Cyrl-R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Анкета за учење о процени часа и сопственог рада и напредовања.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RS" dirty="0">
                <a:solidFill>
                  <a:schemeClr val="accent6">
                    <a:lumMod val="75000"/>
                  </a:schemeClr>
                </a:solidFill>
              </a:rPr>
              <a:t>У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ченици су попунили анкету и доставили је наставнику.</a:t>
            </a:r>
            <a:endParaRPr lang="sr-Latn-R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3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r>
              <a:rPr lang="sr-Cyrl-RS" b="1" dirty="0" smtClean="0">
                <a:solidFill>
                  <a:schemeClr val="tx1"/>
                </a:solidFill>
              </a:rPr>
              <a:t>Методички подаци о часу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Време реализације: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13.05.2020.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Начин реализације: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Гугл учионица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Одељење: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7/2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Наставна јединица: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„Мртво море“, Радоје Домановић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Тип часа: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утврђивање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Циљеви часа: 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проширивање знања о алегоријско-сатиричној приповеци уочавање, закључивањем и усвајањем;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развијање критичког мишљења кроз решавање истраживачких и проблемских задатака;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подстицање ученика да уче кроз игру, долазе до закључака, истичу кључне појмове, сами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бирају начин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учења, облик рада и материјале;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Облици рада: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фронтални, индивидуални, у пару, групни</a:t>
            </a:r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Наставне методе: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дијалошка, текстуална, истраживачка, стваралачка, кооперативног учења, критичког мишљења</a:t>
            </a:r>
            <a:endParaRPr lang="sr-Latn-R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5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Методички подаци о часу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b="1" dirty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сходи часа: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Ученици су у стању да: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уоче одлике алегоријско-сатиричне приповетке;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самостално наводе примере ироније;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повезују књижевна дела са свакодневним животом;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упоређују, повезују, допуњавају, примењују, креирају и износе свој став, образлажући га;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изразе се у електронском облику коришћењем датих ИКТ средстава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Коришћени материјали и алати: </a:t>
            </a:r>
          </a:p>
          <a:p>
            <a:r>
              <a:rPr lang="sr-Cyrl-RS" dirty="0" smtClean="0"/>
              <a:t>-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квиз направљен у дигиталном алату</a:t>
            </a:r>
            <a:r>
              <a:rPr lang="sr-Latn-RS" dirty="0" smtClean="0">
                <a:solidFill>
                  <a:schemeClr val="accent6">
                    <a:lumMod val="75000"/>
                  </a:schemeClr>
                </a:solidFill>
              </a:rPr>
              <a:t> QuizYourFriends</a:t>
            </a:r>
            <a:endParaRPr lang="sr-Cyrl-R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r-Latn-RS" dirty="0">
                <a:hlinkClick r:id="rId2"/>
              </a:rPr>
              <a:t>https://www.quizyourfriends.com/take-quiz.php?id=2005241403379732&amp;lnk</a:t>
            </a:r>
            <a:r>
              <a:rPr lang="sr-Latn-RS" dirty="0" smtClean="0">
                <a:hlinkClick r:id="rId2"/>
              </a:rPr>
              <a:t>&amp;</a:t>
            </a:r>
            <a:r>
              <a:rPr lang="sr-Cyrl-RS" dirty="0" smtClean="0"/>
              <a:t> </a:t>
            </a:r>
            <a:endParaRPr lang="sr-Cyrl-R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- анкета направљена у дигиталном алату </a:t>
            </a:r>
            <a:r>
              <a:rPr lang="sr-Latn-RS" dirty="0" smtClean="0">
                <a:solidFill>
                  <a:schemeClr val="accent6">
                    <a:lumMod val="75000"/>
                  </a:schemeClr>
                </a:solidFill>
              </a:rPr>
              <a:t>Google Forms</a:t>
            </a:r>
            <a:endParaRPr lang="sr-Latn-RS" dirty="0" smtClean="0"/>
          </a:p>
          <a:p>
            <a:r>
              <a:rPr lang="sr-Latn-RS" dirty="0">
                <a:hlinkClick r:id="rId3"/>
              </a:rPr>
              <a:t>https://</a:t>
            </a:r>
            <a:r>
              <a:rPr lang="sr-Latn-RS" dirty="0" smtClean="0">
                <a:hlinkClick r:id="rId3"/>
              </a:rPr>
              <a:t>docs.google.com/forms/d/e/1FAIpQLSc1sNx9lkClnqa17Dy12imHAsLz6awlpLK-JylgvdA9AQwXWQ/viewform?vc=0&amp;c=0&amp;w=1</a:t>
            </a:r>
            <a:endParaRPr lang="sr-Cyrl-RS" dirty="0" smtClean="0"/>
          </a:p>
          <a:p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364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     Ток часа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116" y="862885"/>
            <a:ext cx="7315200" cy="537049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Уводни део часа: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Ученици су одиграли асоцијацију коју је наставник поставио као задатак. Коментаре су остављали у стриму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. Циљ је био развијање унутрашње мотивације.</a:t>
            </a:r>
            <a:endParaRPr lang="sr-Cyrl-R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                                 </a:t>
            </a:r>
          </a:p>
          <a:p>
            <a:endParaRPr lang="sr-Cyrl-RS" dirty="0"/>
          </a:p>
          <a:p>
            <a:r>
              <a:rPr lang="sr-Cyrl-RS" dirty="0" smtClean="0"/>
              <a:t>                                                              </a:t>
            </a:r>
            <a:r>
              <a:rPr lang="sr-Cyrl-RS" b="1" dirty="0" smtClean="0">
                <a:solidFill>
                  <a:srgbClr val="00B0F0"/>
                </a:solidFill>
              </a:rPr>
              <a:t>МОРЕ</a:t>
            </a:r>
          </a:p>
          <a:p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03588"/>
              </p:ext>
            </p:extLst>
          </p:nvPr>
        </p:nvGraphicFramePr>
        <p:xfrm>
          <a:off x="4103890" y="3005931"/>
          <a:ext cx="68901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609"/>
                <a:gridCol w="1786899"/>
                <a:gridCol w="1723494"/>
                <a:gridCol w="1755196"/>
              </a:tblGrid>
              <a:tr h="354170"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</a:t>
                      </a:r>
                      <a:r>
                        <a:rPr lang="sr-Cyrl-RS" dirty="0" smtClean="0">
                          <a:solidFill>
                            <a:srgbClr val="FFFF00"/>
                          </a:solidFill>
                        </a:rPr>
                        <a:t>песак</a:t>
                      </a:r>
                      <a:endParaRPr lang="sr-Latn-R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rgbClr val="FF0000"/>
                          </a:solidFill>
                        </a:rPr>
                        <a:t>        рубин</a:t>
                      </a:r>
                      <a:endParaRPr lang="sr-Latn-R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sr-Cyrl-RS" b="1" dirty="0" smtClean="0">
                          <a:solidFill>
                            <a:schemeClr val="tx1"/>
                          </a:solidFill>
                        </a:rPr>
                        <a:t>жалост</a:t>
                      </a:r>
                      <a:endParaRPr lang="sr-Latn-R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</a:t>
                      </a:r>
                      <a:r>
                        <a:rPr lang="sr-Cyrl-RS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снег</a:t>
                      </a:r>
                      <a:endParaRPr lang="sr-Latn-R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70"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 </a:t>
                      </a:r>
                      <a:r>
                        <a:rPr lang="sr-Cyrl-RS" b="1" dirty="0" smtClean="0">
                          <a:solidFill>
                            <a:srgbClr val="FFFF00"/>
                          </a:solidFill>
                        </a:rPr>
                        <a:t>сунце</a:t>
                      </a:r>
                      <a:endParaRPr lang="sr-Latn-R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         љубав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        ноћ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</a:t>
                      </a:r>
                      <a:r>
                        <a:rPr lang="sr-Cyrl-R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чедност</a:t>
                      </a:r>
                      <a:endParaRPr lang="sr-Latn-R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7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FF00"/>
                          </a:solidFill>
                        </a:rPr>
                        <a:t>        маслачак</a:t>
                      </a:r>
                      <a:endParaRPr lang="sr-Latn-R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          срце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        хумор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</a:t>
                      </a:r>
                      <a:r>
                        <a:rPr lang="sr-Cyrl-R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светлост</a:t>
                      </a:r>
                      <a:endParaRPr lang="sr-Latn-R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7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FF00"/>
                          </a:solidFill>
                        </a:rPr>
                        <a:t>          ЖУТО</a:t>
                      </a:r>
                      <a:endParaRPr lang="sr-Latn-R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rgbClr val="FF0000"/>
                          </a:solidFill>
                        </a:rPr>
                        <a:t>       ЦРВЕНО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        ЦРНО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         </a:t>
                      </a:r>
                      <a:r>
                        <a:rPr lang="sr-Cyrl-RS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</a:t>
                      </a:r>
                      <a:endParaRPr lang="sr-Latn-RS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7392473" y="4456089"/>
            <a:ext cx="244698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052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  Главни део     </a:t>
            </a:r>
            <a:br>
              <a:rPr lang="sr-Cyrl-RS" b="1" dirty="0" smtClean="0">
                <a:solidFill>
                  <a:schemeClr val="tx1"/>
                </a:solidFill>
              </a:rPr>
            </a:b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         часа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600" b="1" dirty="0" smtClean="0">
                <a:solidFill>
                  <a:schemeClr val="accent2">
                    <a:lumMod val="75000"/>
                  </a:schemeClr>
                </a:solidFill>
              </a:rPr>
              <a:t>Ученици су имали задатак да истраже ко је био Радоје Домановић. У складу са тим, припремљена им је кратка провера знања. Ученици у стриму одговарају, аргументовано образлажу ставове.</a:t>
            </a:r>
          </a:p>
          <a:p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1. Заокружи чињенице, не мишљења, о Радоју Домановићу:</a:t>
            </a:r>
          </a:p>
          <a:p>
            <a:r>
              <a:rPr lang="sr-Cyrl-RS" sz="1600" dirty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) српски је сатирични приповедач </a:t>
            </a:r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б) бројне школе носе његове име јер је најутицајнији српски књижевник</a:t>
            </a:r>
          </a:p>
          <a:p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в</a:t>
            </a:r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) умро је од туберкулозе у 35. години живота</a:t>
            </a:r>
          </a:p>
          <a:p>
            <a:r>
              <a:rPr lang="sr-Cyrl-RS" sz="1600" dirty="0">
                <a:solidFill>
                  <a:schemeClr val="accent6">
                    <a:lumMod val="75000"/>
                  </a:schemeClr>
                </a:solidFill>
              </a:rPr>
              <a:t>г</a:t>
            </a:r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) најбољи је и најрепрезентативнији представник реализма</a:t>
            </a:r>
          </a:p>
          <a:p>
            <a:r>
              <a:rPr lang="sr-Cyrl-RS" sz="1600" dirty="0" smtClean="0">
                <a:solidFill>
                  <a:schemeClr val="accent6">
                    <a:lumMod val="75000"/>
                  </a:schemeClr>
                </a:solidFill>
              </a:rPr>
              <a:t>2. На којој слици је Радоје Домановић</a:t>
            </a:r>
            <a:r>
              <a:rPr lang="sr-Cyrl-RS" sz="16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sr-Cyrl-R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Latn-RS" dirty="0"/>
          </a:p>
        </p:txBody>
      </p:sp>
      <p:pic>
        <p:nvPicPr>
          <p:cNvPr id="1026" name="Picture 2" descr="Радоје Домановић — Википедија, слободна енциклопедиј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603" y="4134118"/>
            <a:ext cx="2175501" cy="121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Бранко Радичевић — Википедија, слободна енциклопедиј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48" y="4139161"/>
            <a:ext cx="2188377" cy="120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8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</a:t>
            </a:r>
            <a:r>
              <a:rPr lang="sr-Cyrl-RS" b="1" dirty="0" smtClean="0">
                <a:solidFill>
                  <a:schemeClr val="tx1"/>
                </a:solidFill>
              </a:rPr>
              <a:t>Главни део</a:t>
            </a:r>
            <a:br>
              <a:rPr lang="sr-Cyrl-RS" b="1" dirty="0" smtClean="0">
                <a:solidFill>
                  <a:schemeClr val="tx1"/>
                </a:solidFill>
              </a:rPr>
            </a:b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         часа                 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605808" cy="5120640"/>
          </a:xfrm>
        </p:spPr>
        <p:txBody>
          <a:bodyPr>
            <a:normAutofit/>
          </a:bodyPr>
          <a:lstStyle/>
          <a:p>
            <a:r>
              <a:rPr lang="sr-Cyrl-RS" sz="1600" b="1" dirty="0" smtClean="0">
                <a:solidFill>
                  <a:schemeClr val="accent2">
                    <a:lumMod val="75000"/>
                  </a:schemeClr>
                </a:solidFill>
              </a:rPr>
              <a:t>Активност која следи је укрштеница. Поред поља укрштенице која треба да попуне налазе се назнаке, упутства, кључни појмови који воде до тачног одговора. У коментарима ученици наводе и образлажу своје одговоре, помажу једни другима, допуњавају се.</a:t>
            </a:r>
          </a:p>
          <a:p>
            <a:r>
              <a:rPr lang="sr-Cyrl-RS" dirty="0"/>
              <a:t> </a:t>
            </a:r>
            <a:r>
              <a:rPr lang="sr-Cyrl-RS" dirty="0" smtClean="0"/>
              <a:t>           </a:t>
            </a:r>
            <a:r>
              <a:rPr lang="sr-Cyrl-RS" sz="1400" dirty="0" smtClean="0"/>
              <a:t> __ </a:t>
            </a:r>
            <a:r>
              <a:rPr lang="sr-Cyrl-RS" sz="1200" dirty="0" smtClean="0"/>
              <a:t>__ </a:t>
            </a:r>
            <a:r>
              <a:rPr lang="sr-Cyrl-RS" sz="1200" b="1" dirty="0" smtClean="0">
                <a:solidFill>
                  <a:srgbClr val="002060"/>
                </a:solidFill>
              </a:rPr>
              <a:t>М</a:t>
            </a:r>
            <a:r>
              <a:rPr lang="sr-Cyrl-RS" sz="1200" dirty="0" smtClean="0"/>
              <a:t> __ __ __ __ __ __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1. Презиме аутора приповетке                </a:t>
            </a:r>
          </a:p>
          <a:p>
            <a:r>
              <a:rPr lang="sr-Cyrl-RS" sz="1200" dirty="0" smtClean="0"/>
              <a:t>                             __ </a:t>
            </a:r>
            <a:r>
              <a:rPr lang="sr-Cyrl-RS" sz="1200" b="1" dirty="0" smtClean="0">
                <a:solidFill>
                  <a:srgbClr val="002060"/>
                </a:solidFill>
              </a:rPr>
              <a:t>Р</a:t>
            </a:r>
            <a:r>
              <a:rPr lang="sr-Cyrl-RS" sz="1200" dirty="0" smtClean="0"/>
              <a:t> __ __ __ __ __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2. када се речима даје супротан смисао од оног који имају, користи се                                                             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                __ __  </a:t>
            </a:r>
            <a:r>
              <a:rPr lang="sr-Cyrl-RS" sz="1200" b="1" dirty="0" smtClean="0">
                <a:solidFill>
                  <a:srgbClr val="002060"/>
                </a:solidFill>
              </a:rPr>
              <a:t>Т</a:t>
            </a:r>
            <a:r>
              <a:rPr lang="sr-Cyrl-RS" sz="1200" dirty="0" smtClean="0"/>
              <a:t>__ __ __  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3. књижевно дело у коме се на духовит и подругљив начин оштро</a:t>
            </a:r>
          </a:p>
          <a:p>
            <a:r>
              <a:rPr lang="sr-Cyrl-RS" sz="1200" dirty="0" smtClean="0"/>
              <a:t>__ __ __ __ __ __</a:t>
            </a:r>
            <a:r>
              <a:rPr lang="sr-Cyrl-RS" sz="1200" b="1" dirty="0" smtClean="0">
                <a:solidFill>
                  <a:srgbClr val="002060"/>
                </a:solidFill>
              </a:rPr>
              <a:t>В</a:t>
            </a:r>
            <a:r>
              <a:rPr lang="sr-Cyrl-RS" sz="1200" dirty="0" smtClean="0"/>
              <a:t> __ __       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осуђују неке појаве у друштву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            __ __ __</a:t>
            </a:r>
            <a:r>
              <a:rPr lang="sr-Cyrl-RS" sz="1200" b="1" dirty="0" smtClean="0">
                <a:solidFill>
                  <a:srgbClr val="002060"/>
                </a:solidFill>
              </a:rPr>
              <a:t>О</a:t>
            </a:r>
            <a:r>
              <a:rPr lang="sr-Cyrl-RS" sz="1200" dirty="0" smtClean="0"/>
              <a:t> __ __      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4. писац представља друштвене промене у Србији за време владавине                 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                            </a:t>
            </a:r>
            <a:r>
              <a:rPr lang="sr-Cyrl-RS" sz="1200" b="1" dirty="0" smtClean="0">
                <a:solidFill>
                  <a:srgbClr val="002060"/>
                </a:solidFill>
              </a:rPr>
              <a:t>М</a:t>
            </a:r>
            <a:r>
              <a:rPr lang="sr-Cyrl-RS" sz="1200" dirty="0" smtClean="0"/>
              <a:t> __ __ __ 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династије Обреновић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     __ __ __ __ </a:t>
            </a:r>
            <a:r>
              <a:rPr lang="sr-Cyrl-RS" sz="1200" b="1" dirty="0" smtClean="0">
                <a:solidFill>
                  <a:srgbClr val="002060"/>
                </a:solidFill>
              </a:rPr>
              <a:t>О</a:t>
            </a:r>
            <a:r>
              <a:rPr lang="sr-Cyrl-RS" sz="1200" dirty="0" smtClean="0"/>
              <a:t> __ __ __ __ __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5. име аутора приповетке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__ __ __ __ __ </a:t>
            </a:r>
            <a:r>
              <a:rPr lang="sr-Cyrl-RS" sz="1200" b="1" dirty="0" smtClean="0">
                <a:solidFill>
                  <a:srgbClr val="002060"/>
                </a:solidFill>
              </a:rPr>
              <a:t>Р</a:t>
            </a:r>
            <a:r>
              <a:rPr lang="sr-Cyrl-RS" sz="1200" dirty="0" smtClean="0"/>
              <a:t> __ __ __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6. Домановић исмева и критикује људске...</a:t>
            </a:r>
          </a:p>
          <a:p>
            <a:r>
              <a:rPr lang="sr-Cyrl-RS" sz="1200" dirty="0"/>
              <a:t> </a:t>
            </a:r>
            <a:r>
              <a:rPr lang="sr-Cyrl-RS" sz="1200" dirty="0" smtClean="0"/>
              <a:t>                       __ __ </a:t>
            </a:r>
            <a:r>
              <a:rPr lang="sr-Cyrl-RS" sz="1200" b="1" dirty="0" smtClean="0">
                <a:solidFill>
                  <a:srgbClr val="002060"/>
                </a:solidFill>
              </a:rPr>
              <a:t>Е </a:t>
            </a:r>
            <a:r>
              <a:rPr lang="sr-Cyrl-RS" sz="1200" dirty="0" smtClean="0"/>
              <a:t>__ __ __ __ __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7. књижевна врста је...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8. сликовит начин говора, писања или приказивања у књижевности и           уметности, који има другачији смисао од оног који се непосредно даје </a:t>
            </a:r>
          </a:p>
          <a:p>
            <a:r>
              <a:rPr lang="sr-Cyrl-RS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sz="12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9. синтагма мртво море по врсти је</a:t>
            </a:r>
            <a:endParaRPr lang="sr-Latn-R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8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</a:t>
            </a:r>
            <a:r>
              <a:rPr lang="sr-Cyrl-RS" b="1" dirty="0" smtClean="0">
                <a:solidFill>
                  <a:schemeClr val="tx1"/>
                </a:solidFill>
              </a:rPr>
              <a:t>Главни део</a:t>
            </a:r>
            <a:br>
              <a:rPr lang="sr-Cyrl-RS" b="1" dirty="0" smtClean="0">
                <a:solidFill>
                  <a:schemeClr val="tx1"/>
                </a:solidFill>
              </a:rPr>
            </a:br>
            <a:r>
              <a:rPr lang="sr-Cyrl-RS" b="1" dirty="0" smtClean="0">
                <a:solidFill>
                  <a:schemeClr val="tx1"/>
                </a:solidFill>
              </a:rPr>
              <a:t>            часа 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Претходно, н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часу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обраде, ученицима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су дати истраживачки задаци за рад у паровима. С обзиром на то да их је 20 у одељењу, осмишљено је, према Блумовој таксономији, 10 задатака/питања.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Ученици су бирали боју, иза које се крило одговарајуће питање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</a:rPr>
              <a:t>У стриму учионице представљају своје радове, постављају питања једни другима, коментаришу, предлажу, дају сугестије.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1. Повежи географски појам мртвог мора са алегоријом мртвог мора у приповеци и насловом.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2. Направи мапу ума на основу синтагме мртво море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3. Насликај цртеж који би Домановић искористио за насловну корицу књиге.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4. Илуструј најзанимљивији део приповетке.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5. Пронађи 3 примера ироније и наведи их.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6. Веновм дијаграмом представи особине научника, песника, сликара и, с друге стране, грађана.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7. Опиши (илуструј) понашање друштва (јавног мњења) у приповеци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8. Пронађи синтагму која би уместо мртвог мора одговарала наслову.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9. Осмисли строфу/слоган којом ћеш садржај приповетке представити онима који је нису прочитали.</a:t>
            </a:r>
          </a:p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10. Замисли да са другарима на школској приредби играш представу „Мртво море“. Осмисли плакат којим би привукао ђаке и родитеље да присуствују драмској тачки.</a:t>
            </a:r>
            <a:endParaRPr lang="sr-Latn-R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9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541796" cy="4601183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  Ученички</a:t>
            </a:r>
            <a:br>
              <a:rPr lang="sr-Cyrl-RS" b="1" dirty="0" smtClean="0">
                <a:solidFill>
                  <a:schemeClr val="tx1"/>
                </a:solidFill>
              </a:rPr>
            </a:b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    радови            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          </a:t>
            </a:r>
            <a:r>
              <a:rPr lang="sr-Cyrl-RS" b="1" dirty="0" smtClean="0">
                <a:solidFill>
                  <a:srgbClr val="002060"/>
                </a:solidFill>
              </a:rPr>
              <a:t>Строфа/слоган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Зло да примети свако може,</a:t>
            </a:r>
          </a:p>
          <a:p>
            <a:r>
              <a:rPr lang="sr-Cyrl-RS" sz="1800" dirty="0">
                <a:solidFill>
                  <a:srgbClr val="0070C0"/>
                </a:solidFill>
              </a:rPr>
              <a:t>д</a:t>
            </a:r>
            <a:r>
              <a:rPr lang="sr-Cyrl-RS" sz="1800" dirty="0" smtClean="0">
                <a:solidFill>
                  <a:srgbClr val="0070C0"/>
                </a:solidFill>
              </a:rPr>
              <a:t>обро да угледа ретко ко.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Изаћи треба из своје коже</a:t>
            </a:r>
          </a:p>
          <a:p>
            <a:r>
              <a:rPr lang="sr-Cyrl-RS" sz="1800" dirty="0">
                <a:solidFill>
                  <a:srgbClr val="0070C0"/>
                </a:solidFill>
              </a:rPr>
              <a:t>и</a:t>
            </a:r>
            <a:r>
              <a:rPr lang="sr-Cyrl-RS" sz="1800" dirty="0" smtClean="0">
                <a:solidFill>
                  <a:srgbClr val="0070C0"/>
                </a:solidFill>
              </a:rPr>
              <a:t> погледати слику широко.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До идеалних земаља се тешко долази,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али са малим таласима чамац на пут полази,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Важна је плима и осека исто,</a:t>
            </a:r>
          </a:p>
          <a:p>
            <a:r>
              <a:rPr lang="sr-Cyrl-RS" sz="1800" dirty="0" smtClean="0">
                <a:solidFill>
                  <a:srgbClr val="0070C0"/>
                </a:solidFill>
              </a:rPr>
              <a:t>Да море не би било мртво, већ чисто.</a:t>
            </a:r>
            <a:endParaRPr lang="sr-Cyrl-RS" sz="18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68" y="1519707"/>
            <a:ext cx="3670479" cy="21765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797" y="4386978"/>
            <a:ext cx="3028682" cy="159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6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402802"/>
            <a:ext cx="2984348" cy="4043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049" y="1217388"/>
            <a:ext cx="4378906" cy="4414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04" y="1217388"/>
            <a:ext cx="3314432" cy="441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0923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184</TotalTime>
  <Words>944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Час српског језика реализован           путем учења на даљину</vt:lpstr>
      <vt:lpstr>  Методички подаци о часу</vt:lpstr>
      <vt:lpstr>Методички подаци о часу</vt:lpstr>
      <vt:lpstr>     Ток часа</vt:lpstr>
      <vt:lpstr>  Главни део                часа</vt:lpstr>
      <vt:lpstr>   Главни део           часа                 </vt:lpstr>
      <vt:lpstr>    Главни део             часа </vt:lpstr>
      <vt:lpstr>  Ученички      радови            </vt:lpstr>
      <vt:lpstr>PowerPoint Presentation</vt:lpstr>
      <vt:lpstr> Завршни део           часа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српског језика реализован           путем учења на даљину</dc:title>
  <dc:creator>user</dc:creator>
  <cp:lastModifiedBy>user</cp:lastModifiedBy>
  <cp:revision>20</cp:revision>
  <dcterms:created xsi:type="dcterms:W3CDTF">2020-05-22T19:05:14Z</dcterms:created>
  <dcterms:modified xsi:type="dcterms:W3CDTF">2020-05-24T18:33:27Z</dcterms:modified>
</cp:coreProperties>
</file>